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ink/ink2.xml" ContentType="application/inkml+xml"/>
  <Override PartName="/ppt/notesSlides/notesSlide41.xml" ContentType="application/vnd.openxmlformats-officedocument.presentationml.notesSlide+xml"/>
  <Override PartName="/ppt/ink/ink3.xml" ContentType="application/inkml+xml"/>
  <Override PartName="/ppt/notesSlides/notesSlide42.xml" ContentType="application/vnd.openxmlformats-officedocument.presentationml.notesSlide+xml"/>
  <Override PartName="/ppt/ink/ink4.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23" r:id="rId16"/>
    <p:sldId id="423" r:id="rId17"/>
    <p:sldId id="425" r:id="rId18"/>
    <p:sldId id="426" r:id="rId19"/>
    <p:sldId id="432" r:id="rId20"/>
    <p:sldId id="437" r:id="rId21"/>
    <p:sldId id="433" r:id="rId22"/>
    <p:sldId id="434" r:id="rId23"/>
    <p:sldId id="435" r:id="rId24"/>
    <p:sldId id="436" r:id="rId25"/>
    <p:sldId id="429" r:id="rId26"/>
    <p:sldId id="469" r:id="rId27"/>
    <p:sldId id="660" r:id="rId28"/>
    <p:sldId id="515" r:id="rId29"/>
    <p:sldId id="508" r:id="rId30"/>
    <p:sldId id="516" r:id="rId31"/>
    <p:sldId id="525" r:id="rId32"/>
    <p:sldId id="510" r:id="rId33"/>
    <p:sldId id="524" r:id="rId34"/>
    <p:sldId id="526" r:id="rId35"/>
    <p:sldId id="518" r:id="rId36"/>
    <p:sldId id="520" r:id="rId37"/>
    <p:sldId id="521" r:id="rId38"/>
    <p:sldId id="472" r:id="rId39"/>
    <p:sldId id="592" r:id="rId40"/>
    <p:sldId id="594" r:id="rId41"/>
    <p:sldId id="595" r:id="rId42"/>
    <p:sldId id="407" r:id="rId43"/>
    <p:sldId id="659" r:id="rId44"/>
    <p:sldId id="655" r:id="rId45"/>
    <p:sldId id="656" r:id="rId46"/>
    <p:sldId id="657" r:id="rId47"/>
    <p:sldId id="658" r:id="rId48"/>
    <p:sldId id="664" r:id="rId49"/>
    <p:sldId id="643" r:id="rId50"/>
    <p:sldId id="401" r:id="rId51"/>
    <p:sldId id="626" r:id="rId52"/>
    <p:sldId id="649" r:id="rId53"/>
    <p:sldId id="628" r:id="rId54"/>
    <p:sldId id="650" r:id="rId55"/>
    <p:sldId id="631" r:id="rId56"/>
    <p:sldId id="652" r:id="rId57"/>
    <p:sldId id="632" r:id="rId58"/>
    <p:sldId id="653" r:id="rId59"/>
    <p:sldId id="654" r:id="rId60"/>
    <p:sldId id="637" r:id="rId61"/>
    <p:sldId id="638" r:id="rId62"/>
    <p:sldId id="625" r:id="rId63"/>
    <p:sldId id="646" r:id="rId64"/>
    <p:sldId id="621" r:id="rId65"/>
    <p:sldId id="645" r:id="rId66"/>
    <p:sldId id="663" r:id="rId67"/>
    <p:sldId id="662" r:id="rId68"/>
    <p:sldId id="477" r:id="rId69"/>
    <p:sldId id="648" r:id="rId70"/>
    <p:sldId id="661" r:id="rId71"/>
    <p:sldId id="622" r:id="rId72"/>
    <p:sldId id="427" r:id="rId73"/>
    <p:sldId id="389" r:id="rId74"/>
    <p:sldId id="324" r:id="rId75"/>
    <p:sldId id="647" r:id="rId76"/>
  </p:sldIdLst>
  <p:sldSz cx="12192000" cy="6858000"/>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369" autoAdjust="0"/>
  </p:normalViewPr>
  <p:slideViewPr>
    <p:cSldViewPr snapToGrid="0">
      <p:cViewPr varScale="1">
        <p:scale>
          <a:sx n="87" d="100"/>
          <a:sy n="87" d="100"/>
        </p:scale>
        <p:origin x="1512" y="78"/>
      </p:cViewPr>
      <p:guideLst>
        <p:guide orient="horz" pos="2478"/>
        <p:guide pos="7197"/>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2025/6/29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等指令設定，透過標準的寫入與讀取通道與外部主機溝通。</a:t>
            </a:r>
          </a:p>
          <a:p>
            <a:r>
              <a:rPr lang="zh-TW" altLang="en-US" dirty="0"/>
              <a:t>再來，我們的 </a:t>
            </a:r>
            <a:r>
              <a:rPr lang="en-US" altLang="zh-TW" b="1" dirty="0"/>
              <a:t>AXI4-Stream Input</a:t>
            </a:r>
            <a:r>
              <a:rPr lang="zh-TW" altLang="en-US" dirty="0"/>
              <a:t> 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p>
          <a:p>
            <a:r>
              <a:rPr lang="zh-TW" altLang="en-US" dirty="0"/>
              <a:t>中間這個方框是我們頂層模組 </a:t>
            </a:r>
            <a:r>
              <a:rPr lang="en-US" altLang="zh-TW" dirty="0"/>
              <a:t>MLDSA_AXI_TOP</a:t>
            </a:r>
            <a:r>
              <a:rPr lang="zh-TW" altLang="en-US" dirty="0"/>
              <a:t>，負責整合所有 </a:t>
            </a:r>
            <a:r>
              <a:rPr lang="en-US" altLang="zh-TW" dirty="0"/>
              <a:t>AXI </a:t>
            </a:r>
            <a:r>
              <a:rPr lang="zh-TW" altLang="en-US" dirty="0"/>
              <a:t>訊號並對應到內部的運算邏輯。透過這種 </a:t>
            </a:r>
            <a:r>
              <a:rPr lang="en-US" altLang="zh-TW" dirty="0"/>
              <a:t>AXI </a:t>
            </a:r>
            <a:r>
              <a:rPr lang="zh-TW" altLang="en-US" dirty="0"/>
              <a:t>架構設計，我們的系統可以輕鬆地對接其他 </a:t>
            </a:r>
            <a:r>
              <a:rPr lang="en-US" altLang="zh-TW" dirty="0"/>
              <a:t>SoC </a:t>
            </a:r>
            <a:r>
              <a:rPr lang="zh-TW" altLang="en-US" dirty="0"/>
              <a:t>或嵌入式平台，達到高彈性與高整合度的硬體加速器設計。</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首先，我們先看到上半部的特性列出幾個關鍵詞，包括：</a:t>
            </a:r>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dirty="0"/>
              <a:t>最後是 </a:t>
            </a:r>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zh-TW" altLang="en-US" dirty="0"/>
              <a:t>這頁簡報介紹的是 </a:t>
            </a:r>
            <a:r>
              <a:rPr lang="en-US" altLang="zh-TW" dirty="0"/>
              <a:t>SHA-3 </a:t>
            </a:r>
            <a:r>
              <a:rPr lang="zh-TW" altLang="en-US" dirty="0"/>
              <a:t>的核心雜湊結構，也就是 </a:t>
            </a:r>
            <a:r>
              <a:rPr lang="en-US" altLang="zh-TW" dirty="0"/>
              <a:t>KECCAK-p permutation</a:t>
            </a:r>
            <a:r>
              <a:rPr lang="zh-TW" altLang="en-US" dirty="0"/>
              <a:t>，而這整個架構的基礎是三個參數：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r>
              <a:rPr lang="zh-TW" altLang="en-US" dirty="0"/>
              <a:t>右邊這條公式說明 </a:t>
            </a:r>
            <a:r>
              <a:rPr lang="en-US" altLang="zh-TW" dirty="0"/>
              <a:t>KECCAK[c] </a:t>
            </a:r>
            <a:r>
              <a:rPr lang="zh-TW" altLang="en-US" dirty="0"/>
              <a:t>是怎麼組成的，它就是一個 </a:t>
            </a:r>
            <a:r>
              <a:rPr lang="en-US" altLang="zh-TW" dirty="0"/>
              <a:t>sponge function</a:t>
            </a:r>
            <a:r>
              <a:rPr lang="zh-TW" altLang="en-US" dirty="0"/>
              <a:t>，使用 </a:t>
            </a:r>
            <a:r>
              <a:rPr lang="en-US" altLang="zh-TW" dirty="0"/>
              <a:t>KECCAK-p[1600, 24] </a:t>
            </a:r>
            <a:r>
              <a:rPr lang="zh-TW" altLang="en-US" dirty="0"/>
              <a:t>作為核心 </a:t>
            </a:r>
            <a:r>
              <a:rPr lang="en-US" altLang="zh-TW" dirty="0"/>
              <a:t>permutation</a:t>
            </a:r>
            <a:r>
              <a:rPr lang="zh-TW" altLang="en-US" dirty="0"/>
              <a:t>，搭配 </a:t>
            </a:r>
            <a:r>
              <a:rPr lang="en-US" altLang="zh-TW" dirty="0"/>
              <a:t>pad10*1 </a:t>
            </a:r>
            <a:r>
              <a:rPr lang="zh-TW" altLang="en-US" dirty="0"/>
              <a:t>做 </a:t>
            </a:r>
            <a:r>
              <a:rPr lang="en-US" altLang="zh-TW" dirty="0"/>
              <a:t>padding</a:t>
            </a:r>
            <a:r>
              <a:rPr lang="zh-TW" altLang="en-US" dirty="0"/>
              <a:t>，透過吸收與擠壓兩階段處理資料。</a:t>
            </a:r>
          </a:p>
          <a:p>
            <a:r>
              <a:rPr lang="zh-TW" altLang="en-US" dirty="0"/>
              <a:t>最後右下角列出各種 </a:t>
            </a:r>
            <a:r>
              <a:rPr lang="en-US" altLang="zh-TW" dirty="0"/>
              <a:t>SHA-3 </a:t>
            </a:r>
            <a:r>
              <a:rPr lang="zh-TW" altLang="en-US" dirty="0"/>
              <a:t>與 </a:t>
            </a:r>
            <a:r>
              <a:rPr lang="en-US" altLang="zh-TW" dirty="0"/>
              <a:t>SHAKE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，再交由內部函數 </a:t>
            </a:r>
            <a:r>
              <a:rPr lang="en-US" altLang="zh-TW" dirty="0"/>
              <a:t>f</a:t>
            </a:r>
            <a:r>
              <a:rPr lang="zh-TW" altLang="en-US" dirty="0"/>
              <a:t>處理。每處理一次，就更新一次內部狀態 </a:t>
            </a:r>
            <a:r>
              <a:rPr lang="en-US" altLang="zh-TW" dirty="0" err="1"/>
              <a:t>sss</a:t>
            </a:r>
            <a:r>
              <a:rPr lang="zh-TW" altLang="en-US" dirty="0"/>
              <a:t>。</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當吸收完畢後，我們開始從狀態中擷取輸出。如果雜湊輸出長度 </a:t>
            </a:r>
            <a:r>
              <a:rPr lang="en-US" altLang="zh-TW" dirty="0" err="1"/>
              <a:t>lll</a:t>
            </a:r>
            <a:r>
              <a:rPr lang="en-US" altLang="zh-TW" dirty="0"/>
              <a:t> </a:t>
            </a:r>
            <a:r>
              <a:rPr lang="zh-TW" altLang="en-US" dirty="0"/>
              <a:t>小於等於 </a:t>
            </a:r>
            <a:r>
              <a:rPr lang="en-US" altLang="zh-TW" dirty="0" err="1"/>
              <a:t>rrr</a:t>
            </a:r>
            <a:r>
              <a:rPr lang="zh-TW" altLang="en-US" dirty="0"/>
              <a:t>，我們可以直接取出狀態的前 </a:t>
            </a:r>
            <a:r>
              <a:rPr lang="en-US" altLang="zh-TW" dirty="0" err="1"/>
              <a:t>lll</a:t>
            </a:r>
            <a:r>
              <a:rPr lang="en-US" altLang="zh-TW" dirty="0"/>
              <a:t> </a:t>
            </a:r>
            <a:r>
              <a:rPr lang="zh-TW" altLang="en-US" dirty="0"/>
              <a:t>位；否則，就會重複呼叫 </a:t>
            </a:r>
            <a:r>
              <a:rPr lang="en-US" altLang="zh-TW" dirty="0" err="1"/>
              <a:t>fff</a:t>
            </a:r>
            <a:r>
              <a:rPr lang="en-US" altLang="zh-TW" dirty="0"/>
              <a:t> </a:t>
            </a:r>
            <a:r>
              <a:rPr lang="zh-TW" altLang="en-US" dirty="0"/>
              <a:t>函數，不斷更新狀態並取得前 </a:t>
            </a:r>
            <a:r>
              <a:rPr lang="en-US" altLang="zh-TW" dirty="0" err="1"/>
              <a:t>rrr</a:t>
            </a:r>
            <a:r>
              <a:rPr lang="en-US" altLang="zh-TW" dirty="0"/>
              <a:t> </a:t>
            </a:r>
            <a:r>
              <a:rPr lang="zh-TW" altLang="en-US" dirty="0"/>
              <a:t>位輸出，直到累積足夠長度為止。</a:t>
            </a:r>
          </a:p>
          <a:p>
            <a:r>
              <a:rPr lang="zh-TW" altLang="en-US" dirty="0"/>
              <a:t>接著右上角是以 </a:t>
            </a:r>
            <a:r>
              <a:rPr lang="en-US" altLang="zh-TW" dirty="0"/>
              <a:t>SHAKE-256 </a:t>
            </a:r>
            <a:r>
              <a:rPr lang="zh-TW" altLang="en-US" dirty="0"/>
              <a:t>為例：</a:t>
            </a:r>
          </a:p>
          <a:p>
            <a:r>
              <a:rPr lang="zh-TW" altLang="en-US" dirty="0"/>
              <a:t>其狀態大小為 </a:t>
            </a:r>
            <a:r>
              <a:rPr lang="en-US" altLang="zh-TW" dirty="0"/>
              <a:t>b=1600b = 1600b=1600 bits</a:t>
            </a:r>
            <a:r>
              <a:rPr lang="zh-TW" altLang="en-US" dirty="0"/>
              <a:t>，</a:t>
            </a:r>
          </a:p>
          <a:p>
            <a:r>
              <a:rPr lang="zh-TW" altLang="en-US" dirty="0"/>
              <a:t>其中 </a:t>
            </a:r>
            <a:r>
              <a:rPr lang="en-US" altLang="zh-TW" dirty="0"/>
              <a:t>r=1088 bits </a:t>
            </a:r>
            <a:r>
              <a:rPr lang="zh-TW" altLang="en-US" dirty="0"/>
              <a:t>是輸入資料與輸出資料的比特率（</a:t>
            </a:r>
            <a:r>
              <a:rPr lang="en-US" altLang="zh-TW" dirty="0"/>
              <a:t>Rate</a:t>
            </a:r>
            <a:r>
              <a:rPr lang="zh-TW" altLang="en-US" dirty="0"/>
              <a:t>），</a:t>
            </a:r>
          </a:p>
          <a:p>
            <a:r>
              <a:rPr lang="en-US" altLang="zh-TW" dirty="0"/>
              <a:t>c=512 bits </a:t>
            </a:r>
            <a:r>
              <a:rPr lang="zh-TW" altLang="en-US" dirty="0"/>
              <a:t>則是容量（</a:t>
            </a:r>
            <a:r>
              <a:rPr lang="en-US" altLang="zh-TW" dirty="0"/>
              <a:t>Capacity</a:t>
            </a:r>
            <a:r>
              <a:rPr lang="zh-TW" altLang="en-US" dirty="0"/>
              <a:t>），代表安全性參數。</a:t>
            </a:r>
          </a:p>
          <a:p>
            <a:r>
              <a:rPr lang="zh-TW" altLang="en-US" dirty="0"/>
              <a:t>最下面這張圖就展示了從 </a:t>
            </a:r>
            <a:r>
              <a:rPr lang="en-US" altLang="zh-TW" dirty="0"/>
              <a:t>Padding</a:t>
            </a:r>
            <a:r>
              <a:rPr lang="zh-TW" altLang="en-US" dirty="0"/>
              <a:t>、分段、吸收、到擠壓的整個處理流程。</a:t>
            </a:r>
          </a:p>
          <a:p>
            <a:r>
              <a:rPr lang="zh-TW" altLang="en-US" dirty="0"/>
              <a:t>另外 </a:t>
            </a:r>
            <a:r>
              <a:rPr lang="en-US" altLang="zh-TW" dirty="0"/>
              <a:t>SHA-3 </a:t>
            </a:r>
            <a:r>
              <a:rPr lang="zh-TW" altLang="en-US" dirty="0"/>
              <a:t>的內部運算函數由五個操作組成：</a:t>
            </a:r>
          </a:p>
          <a:p>
            <a:r>
              <a:rPr lang="en-US" altLang="zh-TW" dirty="0"/>
              <a:t>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ι\theta</a:t>
            </a:r>
            <a:r>
              <a:rPr lang="zh-TW" altLang="en-US" dirty="0"/>
              <a:t>、</a:t>
            </a:r>
            <a:r>
              <a:rPr lang="en-US" altLang="zh-TW" dirty="0"/>
              <a:t>\rho</a:t>
            </a:r>
            <a:r>
              <a:rPr lang="zh-TW" altLang="en-US" dirty="0"/>
              <a:t>、</a:t>
            </a:r>
            <a:r>
              <a:rPr lang="en-US" altLang="zh-TW" dirty="0"/>
              <a:t>\pi</a:t>
            </a:r>
            <a:r>
              <a:rPr lang="zh-TW" altLang="en-US" dirty="0"/>
              <a:t>、</a:t>
            </a:r>
            <a:r>
              <a:rPr lang="en-US" altLang="zh-TW" dirty="0"/>
              <a:t>\chi</a:t>
            </a:r>
            <a:r>
              <a:rPr lang="zh-TW" altLang="en-US" dirty="0"/>
              <a:t>、</a:t>
            </a:r>
            <a:r>
              <a:rPr lang="en-US" altLang="zh-TW" dirty="0"/>
              <a:t>\</a:t>
            </a:r>
            <a:r>
              <a:rPr lang="en-US" altLang="zh-TW" dirty="0" err="1"/>
              <a:t>iotaθ</a:t>
            </a:r>
            <a:r>
              <a:rPr lang="zh-TW" altLang="en-US" dirty="0"/>
              <a:t>、</a:t>
            </a:r>
            <a:r>
              <a:rPr lang="en-US" altLang="zh-TW" dirty="0"/>
              <a:t>ρ</a:t>
            </a:r>
            <a:r>
              <a:rPr lang="zh-TW" altLang="en-US" dirty="0"/>
              <a:t>、</a:t>
            </a:r>
            <a:r>
              <a:rPr lang="en-US" altLang="zh-TW" dirty="0"/>
              <a:t>π</a:t>
            </a:r>
            <a:r>
              <a:rPr lang="zh-TW" altLang="en-US" dirty="0"/>
              <a:t>、</a:t>
            </a:r>
            <a:r>
              <a:rPr lang="en-US" altLang="zh-TW" dirty="0"/>
              <a:t>χ</a:t>
            </a:r>
            <a:r>
              <a:rPr lang="zh-TW" altLang="en-US" dirty="0"/>
              <a:t>、</a:t>
            </a:r>
            <a:r>
              <a:rPr lang="en-US" altLang="zh-TW" dirty="0"/>
              <a:t>ι </a:t>
            </a:r>
            <a:r>
              <a:rPr lang="zh-TW" altLang="en-US" dirty="0"/>
              <a:t>這些操作共同實現了類似區塊加密中的非線性與混淆功能，保證輸出的不可逆性與擾動性。</a:t>
            </a:r>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r>
              <a:rPr lang="zh-TW" altLang="en-US" dirty="0"/>
              <a:t>在簡報上方，我們也順便提到另一種比較簡單的填充法叫做 </a:t>
            </a:r>
            <a:r>
              <a:rPr lang="en-US" altLang="zh-TW" b="1" dirty="0"/>
              <a:t>simple padding</a:t>
            </a:r>
            <a:r>
              <a:rPr lang="zh-TW" altLang="en-US" dirty="0"/>
              <a:t>，它只加 </a:t>
            </a:r>
            <a:r>
              <a:rPr lang="en-US" altLang="zh-TW" dirty="0"/>
              <a:t>pad10(0*)</a:t>
            </a:r>
            <a:r>
              <a:rPr lang="zh-TW" altLang="en-US" dirty="0"/>
              <a:t>，就是只有一個結尾 </a:t>
            </a:r>
            <a:r>
              <a:rPr lang="en-US" altLang="zh-TW" dirty="0"/>
              <a:t>1</a:t>
            </a:r>
            <a:r>
              <a:rPr lang="zh-TW" altLang="en-US" dirty="0"/>
              <a:t>，但 </a:t>
            </a:r>
            <a:r>
              <a:rPr lang="en-US" altLang="zh-TW" dirty="0"/>
              <a:t>SHA-3 </a:t>
            </a:r>
            <a:r>
              <a:rPr lang="zh-TW" altLang="en-US" dirty="0"/>
              <a:t>沒有使用這種方式。</a:t>
            </a:r>
          </a:p>
          <a:p>
            <a:r>
              <a:rPr lang="zh-TW" altLang="en-US" dirty="0"/>
              <a:t>右邊以 </a:t>
            </a:r>
            <a:r>
              <a:rPr lang="en-US" altLang="zh-TW" b="1" dirty="0"/>
              <a:t>SHAKE-256</a:t>
            </a:r>
            <a:r>
              <a:rPr lang="zh-TW" altLang="en-US" dirty="0"/>
              <a:t> 為例來說明整體參數：</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p>
          <a:p>
            <a:pPr lvl="1"/>
            <a:r>
              <a:rPr lang="en-US" altLang="zh-TW" dirty="0"/>
              <a:t>r = 1088</a:t>
            </a:r>
            <a:r>
              <a:rPr lang="zh-TW" altLang="en-US" dirty="0"/>
              <a:t>（</a:t>
            </a:r>
            <a:r>
              <a:rPr lang="en-US" altLang="zh-TW" dirty="0"/>
              <a:t>rate</a:t>
            </a:r>
            <a:r>
              <a:rPr lang="zh-TW" altLang="en-US" dirty="0"/>
              <a:t>）</a:t>
            </a:r>
          </a:p>
          <a:p>
            <a:pPr lvl="1"/>
            <a:r>
              <a:rPr lang="en-US" altLang="zh-TW" dirty="0"/>
              <a:t>c = 512</a:t>
            </a:r>
            <a:r>
              <a:rPr lang="zh-TW" altLang="en-US" dirty="0"/>
              <a:t>（</a:t>
            </a:r>
            <a:r>
              <a:rPr lang="en-US" altLang="zh-TW" dirty="0"/>
              <a:t>capacity</a:t>
            </a:r>
            <a:r>
              <a:rPr lang="zh-TW" altLang="en-US" dirty="0"/>
              <a:t>）</a:t>
            </a:r>
          </a:p>
          <a:p>
            <a:r>
              <a:rPr lang="zh-TW" altLang="en-US" dirty="0"/>
              <a:t>假設今天輸入訊息長度是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p>
          <a:p>
            <a:r>
              <a:rPr lang="en-US" altLang="zh-TW" dirty="0"/>
              <a:t>k=⌈104961088⌉=10 </a:t>
            </a:r>
            <a:r>
              <a:rPr lang="zh-TW" altLang="en-US" dirty="0"/>
              <a:t>段</a:t>
            </a:r>
            <a:r>
              <a:rPr lang="en-US" altLang="zh-TW" dirty="0"/>
              <a:t>k = \left\</a:t>
            </a:r>
            <a:r>
              <a:rPr lang="en-US" altLang="zh-TW" dirty="0" err="1"/>
              <a:t>lceil</a:t>
            </a:r>
            <a:r>
              <a:rPr lang="en-US" altLang="zh-TW" dirty="0"/>
              <a:t> \frac{10496}{1088} \right\</a:t>
            </a:r>
            <a:r>
              <a:rPr lang="en-US" altLang="zh-TW" dirty="0" err="1"/>
              <a:t>rceil</a:t>
            </a:r>
            <a:r>
              <a:rPr lang="en-US" altLang="zh-TW" dirty="0"/>
              <a:t> = 10\text{ </a:t>
            </a:r>
            <a:r>
              <a:rPr lang="zh-TW" altLang="en-US" dirty="0"/>
              <a:t>段</a:t>
            </a:r>
            <a:r>
              <a:rPr lang="en-US" altLang="zh-TW" dirty="0"/>
              <a:t>}k=⌈108810496​⌉=10 </a:t>
            </a:r>
            <a:r>
              <a:rPr lang="zh-TW" altLang="en-US" dirty="0"/>
              <a:t>段 </a:t>
            </a:r>
          </a:p>
          <a:p>
            <a:r>
              <a:rPr lang="zh-TW" altLang="en-US" dirty="0"/>
              <a:t>不過實際上只滿了 </a:t>
            </a:r>
            <a:r>
              <a:rPr lang="en-US" altLang="zh-TW" dirty="0"/>
              <a:t>9 </a:t>
            </a:r>
            <a:r>
              <a:rPr lang="zh-TW" altLang="en-US" dirty="0"/>
              <a:t>段多一點，因為：</a:t>
            </a:r>
          </a:p>
          <a:p>
            <a:r>
              <a:rPr lang="en-US" altLang="zh-TW" dirty="0"/>
              <a:t>10496mod  1088=70410496 \mod 1088 = 70410496mod1088=704 </a:t>
            </a:r>
            <a:r>
              <a:rPr lang="zh-TW" altLang="en-US" dirty="0"/>
              <a:t>所以最後第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p>
          <a:p>
            <a:r>
              <a:rPr lang="zh-TW" altLang="en-US" dirty="0"/>
              <a:t>這裡右上角也畫了一個簡單的補碼例子，像是 </a:t>
            </a:r>
            <a:r>
              <a:rPr lang="en-US" altLang="zh-TW" dirty="0"/>
              <a:t>100...0001</a:t>
            </a:r>
            <a:r>
              <a:rPr lang="zh-TW" altLang="en-US" dirty="0"/>
              <a:t>，這種開頭一個 </a:t>
            </a:r>
            <a:r>
              <a:rPr lang="en-US" altLang="zh-TW" dirty="0"/>
              <a:t>1</a:t>
            </a:r>
            <a:r>
              <a:rPr lang="zh-TW" altLang="en-US" dirty="0"/>
              <a:t>、中間全是 </a:t>
            </a:r>
            <a:r>
              <a:rPr lang="en-US" altLang="zh-TW" dirty="0"/>
              <a:t>0</a:t>
            </a:r>
            <a:r>
              <a:rPr lang="zh-TW" altLang="en-US" dirty="0"/>
              <a:t>、最後一個 </a:t>
            </a:r>
            <a:r>
              <a:rPr lang="en-US" altLang="zh-TW" dirty="0"/>
              <a:t>1 </a:t>
            </a:r>
            <a:r>
              <a:rPr lang="zh-TW" altLang="en-US" dirty="0"/>
              <a:t>的形式，這就是 </a:t>
            </a:r>
            <a:r>
              <a:rPr lang="en-US" altLang="zh-TW" dirty="0"/>
              <a:t>pad10*1 </a:t>
            </a:r>
            <a:r>
              <a:rPr lang="zh-TW" altLang="en-US" dirty="0"/>
              <a:t>的格式。</a:t>
            </a:r>
          </a:p>
          <a:p>
            <a:r>
              <a:rPr lang="zh-TW" altLang="en-US" dirty="0"/>
              <a:t>而在下方這個流程圖中，從原始訊息開始，先進行切割，每段長度都是 </a:t>
            </a:r>
            <a:r>
              <a:rPr lang="en-US" altLang="zh-TW" dirty="0"/>
              <a:t>r</a:t>
            </a:r>
            <a:r>
              <a:rPr lang="zh-TW" altLang="en-US" dirty="0"/>
              <a:t>，最後一段若不足 </a:t>
            </a:r>
            <a:r>
              <a:rPr lang="en-US" altLang="zh-TW" dirty="0"/>
              <a:t>r </a:t>
            </a:r>
            <a:r>
              <a:rPr lang="zh-TW" altLang="en-US" dirty="0"/>
              <a:t>就補上 </a:t>
            </a:r>
            <a:r>
              <a:rPr lang="en-US" altLang="zh-TW" dirty="0"/>
              <a:t>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zh-TW" altLang="en-US" dirty="0"/>
              <a:t>這頁講的是 </a:t>
            </a:r>
            <a:r>
              <a:rPr lang="en-US" altLang="zh-TW" dirty="0"/>
              <a:t>SHA-3 </a:t>
            </a:r>
            <a:r>
              <a:rPr lang="zh-TW" altLang="en-US" dirty="0"/>
              <a:t>中五個核心 </a:t>
            </a:r>
            <a:r>
              <a:rPr lang="en-US" altLang="zh-TW" dirty="0"/>
              <a:t>permutation </a:t>
            </a:r>
            <a:r>
              <a:rPr lang="zh-TW" altLang="en-US" dirty="0"/>
              <a:t>步驟的第一步</a:t>
            </a:r>
            <a:endParaRPr lang="en-US" altLang="zh-TW" dirty="0"/>
          </a:p>
          <a:p>
            <a:endParaRPr lang="en-US" altLang="zh-TW" b="1" dirty="0"/>
          </a:p>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的影響，強化雜湊的非線性特性。</a:t>
            </a:r>
            <a:endParaRPr lang="en-US" altLang="zh-TW" dirty="0"/>
          </a:p>
          <a:p>
            <a:endParaRPr lang="en-US" altLang="zh-CN" dirty="0"/>
          </a:p>
          <a:p>
            <a:r>
              <a:rPr lang="zh-TW" altLang="en-US" b="1" dirty="0"/>
              <a:t>第一步</a:t>
            </a:r>
            <a:r>
              <a:rPr lang="zh-TW" altLang="en-US" dirty="0"/>
              <a:t>是計算 </a:t>
            </a:r>
            <a:r>
              <a:rPr lang="en-US" altLang="zh-TW" dirty="0"/>
              <a:t>column parity</a:t>
            </a:r>
            <a:r>
              <a:rPr lang="zh-TW" altLang="en-US" dirty="0"/>
              <a:t>，也就是每一個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 </a:t>
            </a:r>
            <a:r>
              <a:rPr lang="en-US" altLang="zh-TW" dirty="0"/>
              <a:t>circular shift 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permutation </a:t>
            </a:r>
            <a:r>
              <a:rPr lang="zh-TW" altLang="en-US" dirty="0"/>
              <a:t>中的第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）進行 </a:t>
            </a:r>
            <a:r>
              <a:rPr lang="en-US" altLang="zh-TW" dirty="0"/>
              <a:t>cyclic bit rotation</a:t>
            </a:r>
            <a:r>
              <a:rPr lang="zh-TW" altLang="en-US" dirty="0"/>
              <a:t>，讓每個位置的資料沿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en-US" altLang="zh-TW" dirty="0"/>
              <a:t>SHA-3 permutation </a:t>
            </a:r>
            <a:r>
              <a:rPr lang="zh-TW" altLang="en-US" dirty="0"/>
              <a:t>的第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r>
              <a:rPr lang="zh-TW" altLang="en-US" dirty="0"/>
              <a:t>整體架構在硬體上平衡了效能與資源，是非常適合實作於加密運算中的核心模組。</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 </a:t>
            </a:r>
            <a:r>
              <a:rPr lang="zh-TW" altLang="en-US" dirty="0"/>
              <a:t>運算中最基本的運算單元，也就是蝴蝶架構，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Cooley-Tukey </a:t>
            </a:r>
            <a:r>
              <a:rPr lang="zh-TW" altLang="en-US" dirty="0"/>
              <a:t>以及對稱性與奇偶性分解實現 </a:t>
            </a:r>
            <a:r>
              <a:rPr lang="en-US" altLang="zh-TW" dirty="0"/>
              <a:t>NTT</a:t>
            </a:r>
            <a:r>
              <a:rPr lang="zh-TW" altLang="en-US" dirty="0"/>
              <a:t>蝴蝶架構</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採用  </a:t>
            </a:r>
            <a:r>
              <a:rPr lang="en-US" altLang="zh-TW" dirty="0"/>
              <a:t>Gentleman-Sande</a:t>
            </a:r>
            <a:r>
              <a:rPr lang="zh-TW" altLang="en-US" dirty="0"/>
              <a:t>以及對稱性與奇偶性分解實現   </a:t>
            </a:r>
            <a:r>
              <a:rPr lang="en-US" altLang="zh-TW" dirty="0"/>
              <a:t>INTT</a:t>
            </a:r>
            <a:r>
              <a:rPr lang="zh-TW" altLang="en-US" dirty="0"/>
              <a:t>蝴蝶架構</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此種架構的好處是可以把複雜的多項式乘法，透過這種重複的局部加減與乘法來分層計算，大幅提升效率。</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a:t>
                </a:r>
                <a:endParaRPr lang="en-US" altLang="zh-TW" dirty="0"/>
              </a:p>
              <a:p>
                <a:endParaRPr lang="zh-TW" altLang="en-US" dirty="0"/>
              </a:p>
              <a:p>
                <a:r>
                  <a:rPr lang="zh-TW" altLang="en-US" dirty="0"/>
                  <a:t>蝴蝶單元的運作原理，是根據 </a:t>
                </a:r>
                <a:r>
                  <a:rPr lang="en-US" altLang="zh-TW" dirty="0"/>
                  <a:t>NTT </a:t>
                </a:r>
                <a:r>
                  <a:rPr lang="zh-TW" altLang="en-US" dirty="0"/>
                  <a:t>運算中的對稱性與奇偶性設計而成。它的基本操作是針對一對輸入值 </a:t>
                </a:r>
                <a:r>
                  <a:rPr lang="en-US" altLang="zh-TW" dirty="0"/>
                  <a:t>$a$ </a:t>
                </a:r>
                <a:r>
                  <a:rPr lang="zh-TW" altLang="en-US" dirty="0"/>
                  <a:t>和 </a:t>
                </a:r>
                <a:r>
                  <a:rPr lang="en-US" altLang="zh-TW" dirty="0"/>
                  <a:t>$b$</a:t>
                </a:r>
                <a:r>
                  <a:rPr lang="zh-TW" altLang="en-US" dirty="0"/>
                  <a:t>，搭配一個稱為 </a:t>
                </a:r>
                <a:r>
                  <a:rPr lang="en-US" altLang="zh-TW" dirty="0"/>
                  <a:t>twiddle factor </a:t>
                </a:r>
                <a:r>
                  <a:rPr lang="zh-TW" altLang="en-US" dirty="0"/>
                  <a:t>的常數 </a:t>
                </a:r>
                <a:r>
                  <a:rPr lang="en-US" altLang="zh-TW" dirty="0"/>
                  <a:t>$w$</a:t>
                </a:r>
                <a:r>
                  <a:rPr lang="zh-TW" altLang="en-US" dirty="0"/>
                  <a:t>，進行以下兩個模 </a:t>
                </a:r>
                <a:r>
                  <a:rPr lang="en-US" altLang="zh-TW" dirty="0"/>
                  <a:t>$q$ </a:t>
                </a:r>
                <a:r>
                  <a:rPr lang="zh-TW" altLang="en-US" dirty="0"/>
                  <a:t>的運算</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會換成模逆元素，而且在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endParaRPr lang="zh-TW" altLang="en-US"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p>
          <a:p>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pPr>
              <a:lnSpc>
                <a:spcPct val="200000"/>
              </a:lnSpc>
            </a:pP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38</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記憶體透過</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data_in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err="1">
                <a:solidFill>
                  <a:srgbClr val="262626"/>
                </a:solidFill>
                <a:effectLst/>
                <a:latin typeface="-apple-system"/>
              </a:rPr>
              <a:t>keccak</a:t>
            </a:r>
            <a:r>
              <a:rPr lang="en-US" altLang="zh-TW" b="0" i="0" dirty="0">
                <a:solidFill>
                  <a:srgbClr val="262626"/>
                </a:solidFill>
                <a:effectLst/>
                <a:latin typeface="-apple-system"/>
              </a:rPr>
              <a:t>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採樣成功時通樣會先將原本在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位址中的資料取出，並在下一個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將</a:t>
            </a:r>
            <a:r>
              <a:rPr lang="en-US" altLang="zh-TW" b="0" i="0" dirty="0" err="1">
                <a:solidFill>
                  <a:srgbClr val="262626"/>
                </a:solidFill>
                <a:effectLst/>
                <a:latin typeface="-apple-system"/>
              </a:rPr>
              <a:t>i</a:t>
            </a:r>
            <a:r>
              <a:rPr lang="zh-TW" altLang="en-US" b="0" i="0" dirty="0">
                <a:solidFill>
                  <a:srgbClr val="262626"/>
                </a:solidFill>
                <a:effectLst/>
                <a:latin typeface="-apple-system"/>
              </a:rPr>
              <a:t>原始資料寫入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當中，將新的</a:t>
            </a:r>
            <a:r>
              <a:rPr lang="zh-TW" altLang="en-US" b="0" i="0">
                <a:solidFill>
                  <a:srgbClr val="262626"/>
                </a:solidFill>
                <a:effectLst/>
                <a:latin typeface="-apple-system"/>
              </a:rPr>
              <a:t>資料寫入。</a:t>
            </a:r>
            <a:endParaRPr lang="zh-TW" altLang="en-US"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49</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的設計，使得整體簽章流程可以在不互動的情況下安全完成。</a:t>
            </a:r>
            <a:endParaRPr lang="en-US" altLang="zh-TW" dirty="0"/>
          </a:p>
          <a:p>
            <a:endParaRPr lang="zh-TW" altLang="en-US" dirty="0"/>
          </a:p>
          <a:p>
            <a:r>
              <a:rPr lang="zh-TW" altLang="en-US" dirty="0"/>
              <a:t>在隨機性方面，它不使用傳統的離散高斯分布，而是改用均勻抽樣，搭配拒絕採樣（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zh-TW" altLang="en-US" dirty="0"/>
              <a:t>整體來說，</a:t>
            </a:r>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更進一步，當我們將這個問題放到多項式環 </a:t>
            </a:r>
            <a:r>
              <a:rPr lang="en-US" altLang="zh-TW" dirty="0" err="1"/>
              <a:t>ℤ_q</a:t>
            </a:r>
            <a:r>
              <a:rPr lang="en-US" altLang="zh-TW" dirty="0"/>
              <a:t>[x]/(xⁿ + 1) </a:t>
            </a:r>
            <a:r>
              <a:rPr lang="zh-TW" altLang="en-US" dirty="0"/>
              <a:t>上時，矩陣與向量的每個元素其實都是長度 </a:t>
            </a:r>
            <a:r>
              <a:rPr lang="en-US" altLang="zh-TW" dirty="0"/>
              <a:t>256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65</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68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dirty="0"/>
              <a:t>MSIS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。這顯示：即使在這麼小的參數下，想用隨機猜測的方式來找到符合條件的 </a:t>
            </a:r>
            <a:r>
              <a:rPr lang="en-US" altLang="zh-TW" dirty="0"/>
              <a:t>z</a:t>
            </a:r>
            <a:r>
              <a:rPr lang="zh-TW" altLang="en-US" dirty="0"/>
              <a:t>，都非常困難。更別說在 </a:t>
            </a:r>
            <a:r>
              <a:rPr lang="en-US" altLang="zh-TW" dirty="0"/>
              <a:t>ML-DSA </a:t>
            </a:r>
            <a:r>
              <a:rPr lang="zh-TW" altLang="en-US" dirty="0"/>
              <a:t>中，我們是把這個問題放到多項式環 𝑍</a:t>
            </a:r>
            <a:r>
              <a:rPr lang="en-US" altLang="zh-TW" dirty="0"/>
              <a:t>_q[x]/⟨xⁿ+1⟩ </a:t>
            </a:r>
            <a:r>
              <a:rPr lang="zh-TW" altLang="en-US" dirty="0"/>
              <a:t>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11.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0.xml"/><Relationship Id="rId1" Type="http://schemas.openxmlformats.org/officeDocument/2006/relationships/slideLayout" Target="../slideLayouts/slideLayout7.xml"/><Relationship Id="rId10" Type="http://schemas.openxmlformats.org/officeDocument/2006/relationships/image" Target="../media/image84.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4"/>
                <a:stretch>
                  <a:fillRect l="-449" b="-1463"/>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4"/>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4274866336"/>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2505548" cy="461665"/>
            <a:chOff x="568442" y="319364"/>
            <a:chExt cx="2505548"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240803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391645" y="4021830"/>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6900611" y="2647712"/>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541374" y="5839952"/>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568442"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0</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568442"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1015875"/>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301214" cy="461665"/>
            <a:chOff x="568442" y="319364"/>
            <a:chExt cx="3301214" cy="461666"/>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2036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7373644" y="1280966"/>
            <a:ext cx="4637723" cy="1470575"/>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7373644" y="3783496"/>
            <a:ext cx="4708061" cy="1497365"/>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5181900" y="4631223"/>
            <a:ext cx="1932182" cy="726922"/>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5181900" y="2106184"/>
            <a:ext cx="1445590" cy="670764"/>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910785"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FFT/NTT computations, is given by:</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995744" cy="400110"/>
          </a:xfrm>
          <a:prstGeom prst="rect">
            <a:avLst/>
          </a:prstGeom>
          <a:noFill/>
        </p:spPr>
        <p:txBody>
          <a:bodyPr wrap="none" rtlCol="0">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Fundamental in FFT/INTT computations, is given by:</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4312A1D0-AD72-4C5A-6BAA-9B4DC946EF26}"/>
              </a:ext>
            </a:extLst>
          </p:cNvPr>
          <p:cNvPicPr>
            <a:picLocks noChangeAspect="1"/>
          </p:cNvPicPr>
          <p:nvPr/>
        </p:nvPicPr>
        <p:blipFill>
          <a:blip r:embed="rId7"/>
          <a:stretch>
            <a:fillRect/>
          </a:stretch>
        </p:blipFill>
        <p:spPr>
          <a:xfrm>
            <a:off x="1395411" y="2016254"/>
            <a:ext cx="2766601" cy="806600"/>
          </a:xfrm>
          <a:prstGeom prst="rect">
            <a:avLst/>
          </a:prstGeom>
        </p:spPr>
      </p:pic>
      <p:pic>
        <p:nvPicPr>
          <p:cNvPr id="6" name="圖片 5">
            <a:extLst>
              <a:ext uri="{FF2B5EF4-FFF2-40B4-BE49-F238E27FC236}">
                <a16:creationId xmlns:a16="http://schemas.microsoft.com/office/drawing/2014/main" id="{239018F0-7AC7-BFC2-B2DE-37F8959A6808}"/>
              </a:ext>
            </a:extLst>
          </p:cNvPr>
          <p:cNvPicPr>
            <a:picLocks noChangeAspect="1"/>
          </p:cNvPicPr>
          <p:nvPr/>
        </p:nvPicPr>
        <p:blipFill>
          <a:blip r:embed="rId8"/>
          <a:stretch>
            <a:fillRect/>
          </a:stretch>
        </p:blipFill>
        <p:spPr>
          <a:xfrm>
            <a:off x="1090284" y="4532179"/>
            <a:ext cx="3376857" cy="825966"/>
          </a:xfrm>
          <a:prstGeom prst="rect">
            <a:avLst/>
          </a:prstGeom>
        </p:spPr>
      </p:pic>
      <p:sp>
        <p:nvSpPr>
          <p:cNvPr id="7" name="箭號: 向右 6">
            <a:extLst>
              <a:ext uri="{FF2B5EF4-FFF2-40B4-BE49-F238E27FC236}">
                <a16:creationId xmlns:a16="http://schemas.microsoft.com/office/drawing/2014/main" id="{B89616AF-5BBF-BB30-B050-AB9DE2E7CD4D}"/>
              </a:ext>
            </a:extLst>
          </p:cNvPr>
          <p:cNvSpPr/>
          <p:nvPr/>
        </p:nvSpPr>
        <p:spPr>
          <a:xfrm>
            <a:off x="4488650" y="22738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F14FFB5E-A249-7527-AE95-1BB93277777A}"/>
              </a:ext>
            </a:extLst>
          </p:cNvPr>
          <p:cNvSpPr/>
          <p:nvPr/>
        </p:nvSpPr>
        <p:spPr>
          <a:xfrm>
            <a:off x="4488649" y="4759075"/>
            <a:ext cx="433689" cy="335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529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4210373" cy="461665"/>
            <a:chOff x="568442" y="319364"/>
            <a:chExt cx="4210373" cy="461666"/>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411285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Number Theoretic Transform (NTT) is defined as: </a:t>
            </a:r>
            <a:endParaRPr lang="zh-TW" altLang="en-US"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Cooley-Tukey decomposition: </a:t>
            </a:r>
            <a:endParaRPr lang="zh-TW" altLang="en-US" sz="2000"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1" y="2562453"/>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92088"/>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8" y="4549349"/>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323870"/>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transformed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731988"/>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4312965" cy="461665"/>
            <a:chOff x="568442" y="319364"/>
            <a:chExt cx="4312965" cy="461666"/>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421544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4" y="973722"/>
            <a:ext cx="6948961"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Inverse Number Theoretic Transform (INTT) is given by: </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Using the Gentleman-Sande decomposition: </a:t>
            </a:r>
            <a:endParaRPr lang="zh-TW" altLang="en-US" sz="2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 :</a:t>
            </a:r>
            <a:endParaRPr lang="zh-TW" altLang="en-US" sz="200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400110"/>
          </a:xfrm>
          <a:prstGeom prst="rect">
            <a:avLst/>
          </a:prstGeom>
          <a:noFill/>
        </p:spPr>
        <p:txBody>
          <a:bodyPr wrap="square">
            <a:spAutoFit/>
          </a:bodyPr>
          <a:lstStyle/>
          <a:p>
            <a:pPr marL="285750" indent="-28575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Thus, the inverse transform coefficients are:</a:t>
            </a:r>
            <a:endParaRPr lang="zh-TW" altLang="en-US" sz="2000"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73832"/>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0" y="4577969"/>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3"/>
          <a:stretch>
            <a:fillRect/>
          </a:stretch>
        </p:blipFill>
        <p:spPr>
          <a:xfrm>
            <a:off x="8119431" y="1026230"/>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4"/>
          <a:stretch>
            <a:fillRect/>
          </a:stretch>
        </p:blipFill>
        <p:spPr>
          <a:xfrm>
            <a:off x="8119431" y="4117771"/>
            <a:ext cx="3600000" cy="1144954"/>
          </a:xfrm>
          <a:prstGeom prst="rect">
            <a:avLst/>
          </a:prstGeom>
        </p:spPr>
      </p:pic>
    </p:spTree>
    <p:extLst>
      <p:ext uri="{BB962C8B-B14F-4D97-AF65-F5344CB8AC3E}">
        <p14:creationId xmlns:p14="http://schemas.microsoft.com/office/powerpoint/2010/main" val="204608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2×((8−i)−1)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59" y="4010568"/>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017961" cy="461665"/>
            <a:chOff x="568442" y="319364"/>
            <a:chExt cx="1017961"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92044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https://eprint.iacr.org/2024/1817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971324"/>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[7]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a:t>
            </a:r>
          </a:p>
          <a:p>
            <a:r>
              <a:rPr lang="en-US" altLang="zh-TW" dirty="0">
                <a:latin typeface="Times New Roman" panose="02020603050405020304" pitchFamily="18" charset="0"/>
                <a:cs typeface="Times New Roman" panose="02020603050405020304" pitchFamily="18" charset="0"/>
              </a:rPr>
              <a:t>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https://doi.org/</a:t>
            </a:r>
          </a:p>
          <a:p>
            <a:r>
              <a:rPr lang="en-US" altLang="zh-TW" dirty="0">
                <a:latin typeface="Times New Roman" panose="02020603050405020304" pitchFamily="18" charset="0"/>
                <a:cs typeface="Times New Roman" panose="02020603050405020304" pitchFamily="18" charset="0"/>
              </a:rPr>
              <a:t>10.6028/NIST.FIPS.204,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Mareta,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[11] Q. D. Truong, P. N. Duong, and H. Lee, “Efficient low-latency hardware architecture for module-lattice-based digital signature standard,”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12, pp. 32 395– 32 407, 2024.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71</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57791</TotalTime>
  <Words>10952</Words>
  <Application>Microsoft Office PowerPoint</Application>
  <PresentationFormat>寬螢幕</PresentationFormat>
  <Paragraphs>4311</Paragraphs>
  <Slides>75</Slides>
  <Notes>75</Notes>
  <HiddenSlides>7</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75</vt:i4>
      </vt:variant>
    </vt:vector>
  </HeadingPairs>
  <TitlesOfParts>
    <vt:vector size="87" baseType="lpstr">
      <vt:lpstr>-apple-system</vt:lpstr>
      <vt:lpstr>微软雅黑</vt:lpstr>
      <vt:lpstr>汉仪丫丫体简</vt:lpstr>
      <vt:lpstr>微軟正黑體</vt:lpstr>
      <vt:lpstr>Arial</vt:lpstr>
      <vt:lpstr>Calibri</vt:lpstr>
      <vt:lpstr>Cambria Math</vt:lpstr>
      <vt:lpstr>Open Sans</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510</cp:revision>
  <dcterms:created xsi:type="dcterms:W3CDTF">2015-05-05T08:02:14Z</dcterms:created>
  <dcterms:modified xsi:type="dcterms:W3CDTF">2025-06-29T19:02:56Z</dcterms:modified>
</cp:coreProperties>
</file>